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1pPr>
    <a:lvl2pPr marL="0" marR="0" indent="457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2pPr>
    <a:lvl3pPr marL="0" marR="0" indent="914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3pPr>
    <a:lvl4pPr marL="0" marR="0" indent="1371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4pPr>
    <a:lvl5pPr marL="0" marR="0" indent="18288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5pPr>
    <a:lvl6pPr marL="0" marR="0" indent="22860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6pPr>
    <a:lvl7pPr marL="0" marR="0" indent="2743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7pPr>
    <a:lvl8pPr marL="0" marR="0" indent="3200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8pPr>
    <a:lvl9pPr marL="0" marR="0" indent="3657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Body Level One…"/>
          <p:cNvSpPr txBox="1"/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5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16" name="Fact information"/>
          <p:cNvSpPr txBox="1"/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pc="-88" sz="2940"/>
            </a:lvl1pPr>
          </a:lstStyle>
          <a:p>
            <a:pPr/>
            <a:r>
              <a:t>Fact information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ttribution"/>
          <p:cNvSpPr txBox="1"/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pc="-84" sz="2800"/>
            </a:lvl1pPr>
          </a:lstStyle>
          <a:p>
            <a:pPr/>
            <a:r>
              <a:t>Attribution </a:t>
            </a:r>
          </a:p>
        </p:txBody>
      </p:sp>
      <p:sp>
        <p:nvSpPr>
          <p:cNvPr id="125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26" name="Body Level One…"/>
          <p:cNvSpPr txBox="1"/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1pPr>
            <a:lvl2pPr marL="714375" indent="-2571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2pPr>
            <a:lvl3pPr marL="714375" indent="2000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3pPr>
            <a:lvl4pPr marL="714375" indent="6572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4pPr>
            <a:lvl5pPr marL="714375" indent="11144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ide view of a person wearing a yellow hooded jacket in front of yellow shutters"/>
          <p:cNvSpPr/>
          <p:nvPr>
            <p:ph type="pic" idx="21"/>
          </p:nvPr>
        </p:nvSpPr>
        <p:spPr>
          <a:xfrm>
            <a:off x="4076700" y="-3937000"/>
            <a:ext cx="26492200" cy="17661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View of the back of person with a yellow top looking through an opening in a stone wall"/>
          <p:cNvSpPr/>
          <p:nvPr>
            <p:ph type="pic" sz="half" idx="22"/>
          </p:nvPr>
        </p:nvSpPr>
        <p:spPr>
          <a:xfrm>
            <a:off x="-1" y="-525805"/>
            <a:ext cx="12065001" cy="77826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Person with a big smile wearing a blue top in front of a blue wall"/>
          <p:cNvSpPr/>
          <p:nvPr>
            <p:ph type="pic" sz="half" idx="23"/>
          </p:nvPr>
        </p:nvSpPr>
        <p:spPr>
          <a:xfrm>
            <a:off x="-1" y="6384784"/>
            <a:ext cx="12065001" cy="80482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erson in blue jeans and jean jacket against a solid red and purple wall"/>
          <p:cNvSpPr/>
          <p:nvPr>
            <p:ph type="pic" idx="21"/>
          </p:nvPr>
        </p:nvSpPr>
        <p:spPr>
          <a:xfrm>
            <a:off x="0" y="-1266000"/>
            <a:ext cx="24384000" cy="16248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miling person wearing sunglasses and a yellow top against a teal background"/>
          <p:cNvSpPr/>
          <p:nvPr>
            <p:ph type="pic" idx="21"/>
          </p:nvPr>
        </p:nvSpPr>
        <p:spPr>
          <a:xfrm>
            <a:off x="-685800" y="-6146800"/>
            <a:ext cx="34201100" cy="200899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Presentation Title"/>
          <p:cNvSpPr txBox="1"/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ide view of a person wearing a yellow hooded jacket in front of yellow shutters"/>
          <p:cNvSpPr/>
          <p:nvPr>
            <p:ph type="pic" idx="21"/>
          </p:nvPr>
        </p:nvSpPr>
        <p:spPr>
          <a:xfrm>
            <a:off x="8922063" y="-1"/>
            <a:ext cx="2057399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lide Title"/>
          <p:cNvSpPr txBox="1"/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2" name="Body Level One…"/>
          <p:cNvSpPr txBox="1"/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1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</p:txBody>
      </p:sp>
      <p:sp>
        <p:nvSpPr>
          <p:cNvPr id="42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3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22793706" y="12981031"/>
            <a:ext cx="361189" cy="40411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3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4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erson with a big smile wearing a blue top in front of a blue wall"/>
          <p:cNvSpPr/>
          <p:nvPr>
            <p:ph type="pic" idx="21"/>
          </p:nvPr>
        </p:nvSpPr>
        <p:spPr>
          <a:xfrm>
            <a:off x="10236489" y="-1"/>
            <a:ext cx="2056146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Rectangle"/>
          <p:cNvSpPr/>
          <p:nvPr/>
        </p:nvSpPr>
        <p:spPr>
          <a:xfrm>
            <a:off x="0" y="990550"/>
            <a:ext cx="12538389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65" name="Author and Date"/>
          <p:cNvSpPr txBox="1"/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6" name="Slide Title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67" name="Slide Subtitle"/>
          <p:cNvSpPr txBox="1"/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pc="-101" sz="3395"/>
            </a:lvl1pPr>
          </a:lstStyle>
          <a:p>
            <a:pPr/>
            <a:r>
              <a:t>Slide Subtitle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ection Title"/>
          <p:cNvSpPr txBox="1"/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pc="-408" sz="10200"/>
            </a:lvl1pPr>
          </a:lstStyle>
          <a:p>
            <a:pPr/>
            <a:r>
              <a:t>Section Title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84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 </a:t>
            </a:r>
          </a:p>
        </p:txBody>
      </p:sp>
      <p:sp>
        <p:nvSpPr>
          <p:cNvPr id="85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6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95" name="Agenda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Agenda Subtitle</a:t>
            </a:r>
          </a:p>
        </p:txBody>
      </p:sp>
      <p:sp>
        <p:nvSpPr>
          <p:cNvPr id="96" name="Body Level One…"/>
          <p:cNvSpPr txBox="1"/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7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98" name="Agenda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Agenda Title</a:t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797516" y="12979146"/>
            <a:ext cx="361189" cy="404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3428914">
              <a:lnSpc>
                <a:spcPct val="100000"/>
              </a:lnSpc>
              <a:spcBef>
                <a:spcPts val="0"/>
              </a:spcBef>
              <a:tabLst/>
              <a:defRPr spc="0" sz="18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Q: No build status or build status exception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Q: No build status or build status exception.</a:t>
            </a:r>
          </a:p>
          <a:p>
            <a:pPr/>
            <a:r>
              <a:t>A: Search `Notify Stash` in Jenkins log. </a:t>
            </a:r>
            <a:br/>
            <a:r>
              <a:t>     Possible cause: </a:t>
            </a:r>
            <a:br/>
            <a:r>
              <a:t>     1. Jenkins should be the first one route list</a:t>
            </a:r>
            <a:br/>
            <a:r>
              <a:t>     2. Force push results in lost commits</a:t>
            </a:r>
          </a:p>
          <a:p>
            <a:pPr/>
            <a:r>
              <a:t>Q: The pipeline didn't start building after we pushed the code</a:t>
            </a:r>
          </a:p>
          <a:p>
            <a:pPr/>
            <a:r>
              <a:t>A: Check the webhook and builds</a:t>
            </a:r>
          </a:p>
        </p:txBody>
      </p:sp>
      <p:sp>
        <p:nvSpPr>
          <p:cNvPr id="162" name="Continuous Integ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defRPr spc="-308" sz="7700"/>
            </a:lvl1pPr>
          </a:lstStyle>
          <a:p>
            <a:pPr/>
            <a:r>
              <a:t>Continuous Integration</a:t>
            </a:r>
          </a:p>
        </p:txBody>
      </p:sp>
      <p:sp>
        <p:nvSpPr>
          <p:cNvPr id="163" name="Bitbucket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Bitbucket</a:t>
            </a:r>
          </a:p>
        </p:txBody>
      </p:sp>
      <p:pic>
        <p:nvPicPr>
          <p:cNvPr id="164" name="bibucket.jpeg" descr="bibucket.jpe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034290" y="4141246"/>
            <a:ext cx="10349536" cy="5433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Screen Shot 2022-09-09 at 05.02.19.png" descr="Screen Shot 2022-09-09 at 05.02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34290" y="-33635"/>
            <a:ext cx="10349707" cy="4302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Screen Shot 2022-09-09 at 04.59.28.png" descr="Screen Shot 2022-09-09 at 04.59.2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75002" y="11448139"/>
            <a:ext cx="10465017" cy="20775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toby.jpeg" descr="toby.jpe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233" r="59" b="0"/>
          <a:stretch>
            <a:fillRect/>
          </a:stretch>
        </p:blipFill>
        <p:spPr>
          <a:xfrm>
            <a:off x="547013" y="175791"/>
            <a:ext cx="3888929" cy="3882160"/>
          </a:xfrm>
          <a:prstGeom prst="rect">
            <a:avLst/>
          </a:prstGeom>
        </p:spPr>
      </p:pic>
      <p:pic>
        <p:nvPicPr>
          <p:cNvPr id="214" name="jihui.jpg" descr="jihui.jpg"/>
          <p:cNvPicPr>
            <a:picLocks noChangeAspect="1"/>
          </p:cNvPicPr>
          <p:nvPr/>
        </p:nvPicPr>
        <p:blipFill>
          <a:blip r:embed="rId4">
            <a:extLst/>
          </a:blip>
          <a:srcRect l="241" t="8348" r="241" b="21085"/>
          <a:stretch>
            <a:fillRect/>
          </a:stretch>
        </p:blipFill>
        <p:spPr>
          <a:xfrm>
            <a:off x="547067" y="4789685"/>
            <a:ext cx="3889080" cy="4136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2.png" descr="2.png"/>
          <p:cNvPicPr>
            <a:picLocks noChangeAspect="1"/>
          </p:cNvPicPr>
          <p:nvPr/>
        </p:nvPicPr>
        <p:blipFill>
          <a:blip r:embed="rId5">
            <a:extLst/>
          </a:blip>
          <a:srcRect l="2368" t="2368" r="2368" b="31571"/>
          <a:stretch>
            <a:fillRect/>
          </a:stretch>
        </p:blipFill>
        <p:spPr>
          <a:xfrm>
            <a:off x="547067" y="9290007"/>
            <a:ext cx="3888998" cy="4136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3.png" descr="3.png"/>
          <p:cNvPicPr>
            <a:picLocks noChangeAspect="1"/>
          </p:cNvPicPr>
          <p:nvPr/>
        </p:nvPicPr>
        <p:blipFill>
          <a:blip r:embed="rId6">
            <a:extLst/>
          </a:blip>
          <a:srcRect l="0" t="13552" r="0" b="6305"/>
          <a:stretch>
            <a:fillRect/>
          </a:stretch>
        </p:blipFill>
        <p:spPr>
          <a:xfrm>
            <a:off x="7054711" y="130547"/>
            <a:ext cx="3735173" cy="3972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5.png" descr="5.png"/>
          <p:cNvPicPr>
            <a:picLocks noChangeAspect="1"/>
          </p:cNvPicPr>
          <p:nvPr/>
        </p:nvPicPr>
        <p:blipFill>
          <a:blip r:embed="rId7">
            <a:extLst/>
          </a:blip>
          <a:srcRect l="0" t="0" r="0" b="31483"/>
          <a:stretch>
            <a:fillRect/>
          </a:stretch>
        </p:blipFill>
        <p:spPr>
          <a:xfrm>
            <a:off x="6900723" y="9290008"/>
            <a:ext cx="3888809" cy="4136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4.png" descr="4.png"/>
          <p:cNvPicPr>
            <a:picLocks noChangeAspect="1"/>
          </p:cNvPicPr>
          <p:nvPr/>
        </p:nvPicPr>
        <p:blipFill>
          <a:blip r:embed="rId8">
            <a:extLst/>
          </a:blip>
          <a:srcRect l="0" t="768" r="0" b="20679"/>
          <a:stretch>
            <a:fillRect/>
          </a:stretch>
        </p:blipFill>
        <p:spPr>
          <a:xfrm>
            <a:off x="6951523" y="4723275"/>
            <a:ext cx="3838272" cy="4082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6.png" descr="6.png"/>
          <p:cNvPicPr>
            <a:picLocks noChangeAspect="1"/>
          </p:cNvPicPr>
          <p:nvPr/>
        </p:nvPicPr>
        <p:blipFill>
          <a:blip r:embed="rId9">
            <a:extLst/>
          </a:blip>
          <a:srcRect l="0" t="13839" r="0" b="14261"/>
          <a:stretch>
            <a:fillRect/>
          </a:stretch>
        </p:blipFill>
        <p:spPr>
          <a:xfrm>
            <a:off x="13485362" y="130547"/>
            <a:ext cx="3735174" cy="3972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8.png" descr="8.png"/>
          <p:cNvPicPr>
            <a:picLocks noChangeAspect="1"/>
          </p:cNvPicPr>
          <p:nvPr/>
        </p:nvPicPr>
        <p:blipFill>
          <a:blip r:embed="rId10">
            <a:extLst/>
          </a:blip>
          <a:srcRect l="0" t="0" r="0" b="19153"/>
          <a:stretch>
            <a:fillRect/>
          </a:stretch>
        </p:blipFill>
        <p:spPr>
          <a:xfrm>
            <a:off x="13331375" y="9290008"/>
            <a:ext cx="3888809" cy="4136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7.png" descr="7.png"/>
          <p:cNvPicPr>
            <a:picLocks noChangeAspect="1"/>
          </p:cNvPicPr>
          <p:nvPr/>
        </p:nvPicPr>
        <p:blipFill>
          <a:blip r:embed="rId11">
            <a:extLst/>
          </a:blip>
          <a:srcRect l="0" t="0" r="0" b="22307"/>
          <a:stretch>
            <a:fillRect/>
          </a:stretch>
        </p:blipFill>
        <p:spPr>
          <a:xfrm>
            <a:off x="13382175" y="4723275"/>
            <a:ext cx="3838271" cy="4082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9.png" descr="9.png"/>
          <p:cNvPicPr>
            <a:picLocks noChangeAspect="1"/>
          </p:cNvPicPr>
          <p:nvPr/>
        </p:nvPicPr>
        <p:blipFill>
          <a:blip r:embed="rId12">
            <a:extLst/>
          </a:blip>
          <a:srcRect l="0" t="0" r="0" b="17655"/>
          <a:stretch>
            <a:fillRect/>
          </a:stretch>
        </p:blipFill>
        <p:spPr>
          <a:xfrm>
            <a:off x="19916012" y="130547"/>
            <a:ext cx="3735173" cy="3972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unkonw.png" descr="unkonw.png"/>
          <p:cNvPicPr>
            <a:picLocks noChangeAspect="1"/>
          </p:cNvPicPr>
          <p:nvPr/>
        </p:nvPicPr>
        <p:blipFill>
          <a:blip r:embed="rId13">
            <a:extLst/>
          </a:blip>
          <a:srcRect l="2990" t="0" r="2990" b="0"/>
          <a:stretch>
            <a:fillRect/>
          </a:stretch>
        </p:blipFill>
        <p:spPr>
          <a:xfrm>
            <a:off x="19916012" y="9371764"/>
            <a:ext cx="3735173" cy="397278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007"/>
          <p:cNvSpPr txBox="1"/>
          <p:nvPr/>
        </p:nvSpPr>
        <p:spPr>
          <a:xfrm>
            <a:off x="4525729" y="1662754"/>
            <a:ext cx="1268883" cy="90830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tabLst/>
              <a:defRPr spc="-96" sz="4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007</a:t>
            </a:r>
          </a:p>
        </p:txBody>
      </p:sp>
      <p:sp>
        <p:nvSpPr>
          <p:cNvPr id="225" name="沉稳"/>
          <p:cNvSpPr txBox="1"/>
          <p:nvPr/>
        </p:nvSpPr>
        <p:spPr>
          <a:xfrm>
            <a:off x="10866278" y="1640656"/>
            <a:ext cx="1309117" cy="9525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tabLst/>
              <a:defRPr spc="-96" sz="4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沉稳</a:t>
            </a:r>
          </a:p>
        </p:txBody>
      </p:sp>
      <p:sp>
        <p:nvSpPr>
          <p:cNvPr id="226" name="10万字"/>
          <p:cNvSpPr txBox="1"/>
          <p:nvPr/>
        </p:nvSpPr>
        <p:spPr>
          <a:xfrm>
            <a:off x="4535606" y="6273675"/>
            <a:ext cx="1982115" cy="98145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tabLst/>
              <a:defRPr spc="-96" sz="4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10万字</a:t>
            </a:r>
          </a:p>
        </p:txBody>
      </p:sp>
      <p:sp>
        <p:nvSpPr>
          <p:cNvPr id="227" name="万金油"/>
          <p:cNvSpPr txBox="1"/>
          <p:nvPr/>
        </p:nvSpPr>
        <p:spPr>
          <a:xfrm>
            <a:off x="4715122" y="10972226"/>
            <a:ext cx="1906525" cy="9525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tabLst/>
              <a:defRPr spc="-96" sz="4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万金油</a:t>
            </a:r>
          </a:p>
        </p:txBody>
      </p:sp>
      <p:sp>
        <p:nvSpPr>
          <p:cNvPr id="228" name="认真细致"/>
          <p:cNvSpPr txBox="1"/>
          <p:nvPr/>
        </p:nvSpPr>
        <p:spPr>
          <a:xfrm>
            <a:off x="10833972" y="6288153"/>
            <a:ext cx="2503933" cy="9525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tabLst/>
              <a:defRPr spc="-96" sz="4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认真细致</a:t>
            </a:r>
          </a:p>
        </p:txBody>
      </p:sp>
      <p:sp>
        <p:nvSpPr>
          <p:cNvPr id="229" name="800道"/>
          <p:cNvSpPr txBox="1"/>
          <p:nvPr/>
        </p:nvSpPr>
        <p:spPr>
          <a:xfrm>
            <a:off x="10851670" y="10935650"/>
            <a:ext cx="1929080" cy="98145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tabLst/>
              <a:defRPr spc="-96" sz="4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800道</a:t>
            </a:r>
          </a:p>
        </p:txBody>
      </p:sp>
      <p:sp>
        <p:nvSpPr>
          <p:cNvPr id="230" name="WeLead"/>
          <p:cNvSpPr txBox="1"/>
          <p:nvPr/>
        </p:nvSpPr>
        <p:spPr>
          <a:xfrm>
            <a:off x="17247060" y="1662754"/>
            <a:ext cx="2392376" cy="90830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tabLst/>
              <a:defRPr spc="-96" sz="4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WeLead</a:t>
            </a:r>
          </a:p>
        </p:txBody>
      </p:sp>
      <p:sp>
        <p:nvSpPr>
          <p:cNvPr id="231" name="强者"/>
          <p:cNvSpPr txBox="1"/>
          <p:nvPr/>
        </p:nvSpPr>
        <p:spPr>
          <a:xfrm>
            <a:off x="17259760" y="6288153"/>
            <a:ext cx="1309117" cy="9525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tabLst/>
              <a:defRPr spc="-96" sz="4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强者</a:t>
            </a:r>
          </a:p>
        </p:txBody>
      </p:sp>
      <p:sp>
        <p:nvSpPr>
          <p:cNvPr id="232" name="活泼"/>
          <p:cNvSpPr txBox="1"/>
          <p:nvPr/>
        </p:nvSpPr>
        <p:spPr>
          <a:xfrm>
            <a:off x="17259760" y="10881873"/>
            <a:ext cx="1309117" cy="9525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tabLst/>
              <a:defRPr spc="-96" sz="4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活泼</a:t>
            </a:r>
          </a:p>
        </p:txBody>
      </p:sp>
      <p:sp>
        <p:nvSpPr>
          <p:cNvPr id="233" name="后浪"/>
          <p:cNvSpPr txBox="1"/>
          <p:nvPr/>
        </p:nvSpPr>
        <p:spPr>
          <a:xfrm>
            <a:off x="21128949" y="4142896"/>
            <a:ext cx="1309117" cy="9525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tabLst/>
              <a:defRPr spc="-96" sz="4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后浪</a:t>
            </a:r>
          </a:p>
        </p:txBody>
      </p:sp>
      <p:sp>
        <p:nvSpPr>
          <p:cNvPr id="234" name="About Time"/>
          <p:cNvSpPr txBox="1"/>
          <p:nvPr/>
        </p:nvSpPr>
        <p:spPr>
          <a:xfrm>
            <a:off x="20092020" y="8323417"/>
            <a:ext cx="3382976" cy="90830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tabLst/>
              <a:defRPr spc="-96" sz="4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About Time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Class="entr" nodeType="after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Class="entr" nodeType="after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Class="entr" nodeType="after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0"/>
                            </p:stCondLst>
                            <p:childTnLst>
                              <p:par>
                                <p:cTn id="30" presetClass="entr" nodeType="after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Class="entr" nodeType="after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500"/>
                            </p:stCondLst>
                            <p:childTnLst>
                              <p:par>
                                <p:cTn id="40" presetClass="entr" nodeType="afterEffect" presetSubtype="1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0"/>
                            </p:stCondLst>
                            <p:childTnLst>
                              <p:par>
                                <p:cTn id="45" presetClass="entr" nodeType="afterEffect" presetSubtype="1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500"/>
                            </p:stCondLst>
                            <p:childTnLst>
                              <p:par>
                                <p:cTn id="50" presetClass="entr" nodeType="afterEffect" presetSubtype="1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0"/>
                            </p:stCondLst>
                            <p:childTnLst>
                              <p:par>
                                <p:cTn id="55" presetClass="entr" nodeType="afterEffect" presetSubtype="1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6500"/>
                            </p:stCondLst>
                            <p:childTnLst>
                              <p:par>
                                <p:cTn id="60" presetClass="entr" nodeType="afterEffect" presetSubtype="1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000"/>
                            </p:stCondLst>
                            <p:childTnLst>
                              <p:par>
                                <p:cTn id="65" presetClass="entr" nodeType="afterEffect" presetSubtype="1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9500"/>
                            </p:stCondLst>
                            <p:childTnLst>
                              <p:par>
                                <p:cTn id="70" presetClass="entr" nodeType="afterEffect" presetSubtype="1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1000"/>
                            </p:stCondLst>
                            <p:childTnLst>
                              <p:par>
                                <p:cTn id="75" presetClass="entr" nodeType="afterEffect" presetSubtype="1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2500"/>
                            </p:stCondLst>
                            <p:childTnLst>
                              <p:par>
                                <p:cTn id="80" presetClass="entr" nodeType="afterEffect" presetSubtype="1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0"/>
                            </p:stCondLst>
                            <p:childTnLst>
                              <p:par>
                                <p:cTn id="85" presetClass="entr" nodeType="afterEffect" presetSubtype="1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500"/>
                            </p:stCondLst>
                            <p:childTnLst>
                              <p:par>
                                <p:cTn id="90" presetClass="entr" nodeType="afterEffect" presetSubtype="1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7000"/>
                            </p:stCondLst>
                            <p:childTnLst>
                              <p:par>
                                <p:cTn id="95" presetClass="entr" nodeType="afterEffect" presetSubtype="1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8500"/>
                            </p:stCondLst>
                            <p:childTnLst>
                              <p:par>
                                <p:cTn id="100" presetClass="entr" nodeType="afterEffect" presetSubtype="1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5" presetClass="entr" nodeType="afterEffect" presetSubtype="8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7" dur="1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1500"/>
                            </p:stCondLst>
                            <p:childTnLst>
                              <p:par>
                                <p:cTn id="109" presetClass="entr" nodeType="afterEffect" presetSubtype="8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1" dur="1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3000"/>
                            </p:stCondLst>
                            <p:childTnLst>
                              <p:par>
                                <p:cTn id="113" presetClass="exit" nodeType="afterEffect" presetSubtype="32" presetID="23" grpId="23" fill="hold">
                                  <p:stCondLst>
                                    <p:cond delay="5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4" dur="2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0500"/>
                            </p:stCondLst>
                            <p:childTnLst>
                              <p:par>
                                <p:cTn id="118" presetClass="exit" nodeType="afterEffect" presetSubtype="32" presetID="23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9" dur="2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3000"/>
                            </p:stCondLst>
                            <p:childTnLst>
                              <p:par>
                                <p:cTn id="123" presetClass="exit" nodeType="afterEffect" presetSubtype="32" presetID="23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4" dur="2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5500"/>
                            </p:stCondLst>
                            <p:childTnLst>
                              <p:par>
                                <p:cTn id="128" presetClass="exit" nodeType="afterEffect" presetSubtype="32" presetID="23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9" dur="2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00"/>
                            </p:stCondLst>
                            <p:childTnLst>
                              <p:par>
                                <p:cTn id="133" presetClass="exit" nodeType="afterEffect" presetSubtype="32" presetID="23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34" dur="2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500"/>
                            </p:stCondLst>
                            <p:childTnLst>
                              <p:par>
                                <p:cTn id="138" presetClass="exit" nodeType="afterEffect" presetSubtype="32" presetID="23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39" dur="2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3000"/>
                            </p:stCondLst>
                            <p:childTnLst>
                              <p:par>
                                <p:cTn id="143" presetClass="exit" nodeType="afterEffect" presetSubtype="32" presetID="23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44" dur="2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5500"/>
                            </p:stCondLst>
                            <p:childTnLst>
                              <p:par>
                                <p:cTn id="148" presetClass="exit" nodeType="afterEffect" presetSubtype="32" presetID="23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49" dur="2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0" grpId="17"/>
      <p:bldP build="whole" bldLvl="1" animBg="1" rev="0" advAuto="0" spid="223" grpId="21"/>
      <p:bldP build="whole" bldLvl="1" animBg="1" rev="0" advAuto="0" spid="214" grpId="23"/>
      <p:bldP build="whole" bldLvl="1" animBg="1" rev="0" advAuto="0" spid="229" grpId="12"/>
      <p:bldP build="whole" bldLvl="1" animBg="1" rev="0" advAuto="0" spid="216" grpId="25"/>
      <p:bldP build="whole" bldLvl="1" animBg="1" rev="0" advAuto="0" spid="222" grpId="19"/>
      <p:bldP build="whole" bldLvl="1" animBg="1" rev="0" advAuto="0" spid="226" grpId="4"/>
      <p:bldP build="whole" bldLvl="1" animBg="1" rev="0" advAuto="0" spid="227" grpId="30"/>
      <p:bldP build="whole" bldLvl="1" animBg="1" rev="0" advAuto="0" spid="221" grpId="15"/>
      <p:bldP build="whole" bldLvl="1" animBg="1" rev="0" advAuto="0" spid="234" grpId="22"/>
      <p:bldP build="whole" bldLvl="1" animBg="1" rev="0" advAuto="0" spid="222" grpId="27"/>
      <p:bldP build="whole" bldLvl="1" animBg="1" rev="0" advAuto="0" spid="225" grpId="8"/>
      <p:bldP build="whole" bldLvl="1" animBg="1" rev="0" advAuto="0" spid="213" grpId="1"/>
      <p:bldP build="whole" bldLvl="1" animBg="1" rev="0" advAuto="0" spid="230" grpId="14"/>
      <p:bldP build="whole" bldLvl="1" animBg="1" rev="0" advAuto="0" spid="214" grpId="3"/>
      <p:bldP build="whole" bldLvl="1" animBg="1" rev="0" advAuto="0" spid="218" grpId="9"/>
      <p:bldP build="whole" bldLvl="1" animBg="1" rev="0" advAuto="0" spid="231" grpId="16"/>
      <p:bldP build="whole" bldLvl="1" animBg="1" rev="0" advAuto="0" spid="216" grpId="7"/>
      <p:bldP build="whole" bldLvl="1" animBg="1" rev="0" advAuto="0" spid="217" grpId="11"/>
      <p:bldP build="whole" bldLvl="1" animBg="1" rev="0" advAuto="0" spid="233" grpId="20"/>
      <p:bldP build="whole" bldLvl="1" animBg="1" rev="0" advAuto="0" spid="219" grpId="13"/>
      <p:bldP build="whole" bldLvl="1" animBg="1" rev="0" advAuto="0" spid="227" grpId="6"/>
      <p:bldP build="whole" bldLvl="1" animBg="1" rev="0" advAuto="0" spid="232" grpId="18"/>
      <p:bldP build="whole" bldLvl="1" animBg="1" rev="0" advAuto="0" spid="226" grpId="24"/>
      <p:bldP build="whole" bldLvl="1" animBg="1" rev="0" advAuto="0" spid="215" grpId="29"/>
      <p:bldP build="whole" bldLvl="1" animBg="1" rev="0" advAuto="0" spid="224" grpId="2"/>
      <p:bldP build="whole" bldLvl="1" animBg="1" rev="0" advAuto="0" spid="225" grpId="26"/>
      <p:bldP build="whole" bldLvl="1" animBg="1" rev="0" advAuto="0" spid="233" grpId="28"/>
      <p:bldP build="whole" bldLvl="1" animBg="1" rev="0" advAuto="0" spid="215" grpId="5"/>
      <p:bldP build="whole" bldLvl="1" animBg="1" rev="0" advAuto="0" spid="228" grpId="1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2.png" descr="2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13595"/>
          <a:stretch>
            <a:fillRect/>
          </a:stretch>
        </p:blipFill>
        <p:spPr>
          <a:xfrm>
            <a:off x="14034295" y="-1"/>
            <a:ext cx="10349536" cy="13715999"/>
          </a:xfrm>
          <a:prstGeom prst="rect">
            <a:avLst/>
          </a:prstGeom>
        </p:spPr>
      </p:pic>
      <p:sp>
        <p:nvSpPr>
          <p:cNvPr id="237" name="Others"/>
          <p:cNvSpPr txBox="1"/>
          <p:nvPr>
            <p:ph type="title"/>
          </p:nvPr>
        </p:nvSpPr>
        <p:spPr>
          <a:xfrm>
            <a:off x="1285279" y="3648981"/>
            <a:ext cx="11442701" cy="2704891"/>
          </a:xfrm>
          <a:prstGeom prst="rect">
            <a:avLst/>
          </a:prstGeom>
        </p:spPr>
        <p:txBody>
          <a:bodyPr/>
          <a:lstStyle/>
          <a:p>
            <a:pPr/>
            <a:r>
              <a:t>Others</a:t>
            </a:r>
          </a:p>
        </p:txBody>
      </p:sp>
      <p:sp>
        <p:nvSpPr>
          <p:cNvPr id="238" name="Be familiar with tools, including installation, configuration, usage, API and source code…"/>
          <p:cNvSpPr txBox="1"/>
          <p:nvPr>
            <p:ph type="body" sz="quarter" idx="1"/>
          </p:nvPr>
        </p:nvSpPr>
        <p:spPr>
          <a:xfrm>
            <a:off x="1295400" y="6425239"/>
            <a:ext cx="11442700" cy="4453718"/>
          </a:xfrm>
          <a:prstGeom prst="rect">
            <a:avLst/>
          </a:prstGeom>
        </p:spPr>
        <p:txBody>
          <a:bodyPr/>
          <a:lstStyle/>
          <a:p>
            <a:pPr/>
            <a:r>
              <a:t>Be familiar with tools, including installation, configuration, usage, API and source code</a:t>
            </a:r>
          </a:p>
          <a:p>
            <a:pPr/>
          </a:p>
          <a:p>
            <a:pPr/>
            <a:r>
              <a:t>Listening, Learning, Reading and sharing</a:t>
            </a:r>
          </a:p>
          <a:p>
            <a:pPr/>
          </a:p>
          <a:p>
            <a:pPr/>
            <a:r>
              <a:t>Be professional on one front-end language and back-end language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8" grpId="2"/>
      <p:bldP build="whole" bldLvl="1" animBg="1" rev="0" advAuto="0" spid="23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hank You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  <p:sp>
        <p:nvSpPr>
          <p:cNvPr id="241" name="Sincerel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Sincerely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0" grpId="1"/>
      <p:bldP build="whole" bldLvl="1" animBg="1" rev="0" advAuto="0" spid="241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oc_jenkins.png" descr="oc_jenkins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034290" y="2799358"/>
            <a:ext cx="10349536" cy="8117283"/>
          </a:xfrm>
          <a:prstGeom prst="rect">
            <a:avLst/>
          </a:prstGeom>
        </p:spPr>
      </p:pic>
      <p:sp>
        <p:nvSpPr>
          <p:cNvPr id="169" name="Q: How does it works in OpenShift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14781">
              <a:spcBef>
                <a:spcPts val="2300"/>
              </a:spcBef>
              <a:defRPr sz="2840"/>
            </a:pPr>
            <a:r>
              <a:t>Q: How does it works in OpenShift?</a:t>
            </a:r>
          </a:p>
          <a:p>
            <a:pPr defTabSz="414781">
              <a:spcBef>
                <a:spcPts val="2300"/>
              </a:spcBef>
              <a:defRPr sz="2840"/>
            </a:pPr>
            <a:r>
              <a:t>A: Master-slave mode. Typically, we can run 5 agent pods at the same time. Each agent will be killed after 4 hours if there are no running jobs in it.</a:t>
            </a:r>
          </a:p>
          <a:p>
            <a:pPr defTabSz="414781">
              <a:spcBef>
                <a:spcPts val="2300"/>
              </a:spcBef>
              <a:defRPr sz="2840"/>
            </a:pPr>
          </a:p>
          <a:p>
            <a:pPr defTabSz="414781">
              <a:spcBef>
                <a:spcPts val="2300"/>
              </a:spcBef>
              <a:defRPr sz="2840"/>
            </a:pPr>
            <a:r>
              <a:t>Q: What if user ask strange errors about Jenkins?</a:t>
            </a:r>
          </a:p>
          <a:p>
            <a:pPr defTabSz="414781">
              <a:spcBef>
                <a:spcPts val="2300"/>
              </a:spcBef>
              <a:defRPr sz="2840"/>
            </a:pPr>
            <a:r>
              <a:t>A: Please check the Jenkins logs for details. It's there.</a:t>
            </a:r>
          </a:p>
          <a:p>
            <a:pPr defTabSz="414781">
              <a:spcBef>
                <a:spcPts val="2300"/>
              </a:spcBef>
              <a:defRPr sz="2840"/>
            </a:pPr>
          </a:p>
          <a:p>
            <a:pPr defTabSz="414781">
              <a:spcBef>
                <a:spcPts val="2300"/>
              </a:spcBef>
              <a:defRPr sz="2840"/>
            </a:pPr>
            <a:r>
              <a:t>Q: Why there is clean-up-cron job to clean up Jenkins daily?</a:t>
            </a:r>
          </a:p>
          <a:p>
            <a:pPr defTabSz="414781">
              <a:spcBef>
                <a:spcPts val="2300"/>
              </a:spcBef>
              <a:defRPr sz="2840"/>
            </a:pPr>
            <a:r>
              <a:t>A: It store everything in pod. It must be cleaned daily. </a:t>
            </a:r>
          </a:p>
        </p:txBody>
      </p:sp>
      <p:sp>
        <p:nvSpPr>
          <p:cNvPr id="170" name="Continuous Integ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defRPr spc="-308" sz="7700"/>
            </a:lvl1pPr>
          </a:lstStyle>
          <a:p>
            <a:pPr/>
            <a:r>
              <a:t>Continuous Integration</a:t>
            </a:r>
          </a:p>
        </p:txBody>
      </p:sp>
      <p:sp>
        <p:nvSpPr>
          <p:cNvPr id="171" name="Jenkins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Jenkins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prism dir="r" isContent="0" isInverted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onarscan.png" descr="sonarscan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374" t="7624" r="50023" b="7624"/>
          <a:stretch>
            <a:fillRect/>
          </a:stretch>
        </p:blipFill>
        <p:spPr>
          <a:xfrm>
            <a:off x="14034291" y="0"/>
            <a:ext cx="10349536" cy="13715999"/>
          </a:xfrm>
          <a:prstGeom prst="rect">
            <a:avLst/>
          </a:prstGeom>
        </p:spPr>
      </p:pic>
      <p:sp>
        <p:nvSpPr>
          <p:cNvPr id="174" name="Q: What should we do when Jenkins log show 404 error in Sonarqube Analysis stage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321310">
              <a:spcBef>
                <a:spcPts val="1800"/>
              </a:spcBef>
              <a:defRPr sz="2200"/>
            </a:pPr>
            <a:r>
              <a:t>Q: What should we do when Jenkins log show 404 error in Sonarqube Analysis stage?</a:t>
            </a:r>
          </a:p>
          <a:p>
            <a:pPr defTabSz="321310">
              <a:spcBef>
                <a:spcPts val="1800"/>
              </a:spcBef>
              <a:defRPr sz="2200"/>
            </a:pPr>
            <a:r>
              <a:t>A: Try to use `Change PipelineType` in LightSpeed UI first. If</a:t>
            </a:r>
          </a:p>
          <a:p>
            <a:pPr defTabSz="321310">
              <a:spcBef>
                <a:spcPts val="1800"/>
              </a:spcBef>
              <a:defRPr sz="2200"/>
            </a:pPr>
            <a:r>
              <a:t>It doesn’t work, please email to LightSpeed Support</a:t>
            </a:r>
          </a:p>
          <a:p>
            <a:pPr defTabSz="321310">
              <a:spcBef>
                <a:spcPts val="1800"/>
              </a:spcBef>
              <a:defRPr sz="2200"/>
            </a:pPr>
          </a:p>
          <a:p>
            <a:pPr defTabSz="321310">
              <a:spcBef>
                <a:spcPts val="1800"/>
              </a:spcBef>
              <a:defRPr sz="2200"/>
            </a:pPr>
            <a:r>
              <a:t>Q: What should we do when Jenkins log show 401 error in Sonarqube Analysis stage?</a:t>
            </a:r>
          </a:p>
          <a:p>
            <a:pPr defTabSz="321310">
              <a:spcBef>
                <a:spcPts val="1800"/>
              </a:spcBef>
              <a:defRPr sz="2200"/>
            </a:pPr>
            <a:r>
              <a:t>A: It has to do with permission templates. But it has been cleaned up. If it happens again, please email LightSpeed Support</a:t>
            </a:r>
          </a:p>
          <a:p>
            <a:pPr defTabSz="321310">
              <a:spcBef>
                <a:spcPts val="1800"/>
              </a:spcBef>
              <a:defRPr sz="2200"/>
            </a:pPr>
          </a:p>
          <a:p>
            <a:pPr defTabSz="321310">
              <a:spcBef>
                <a:spcPts val="1800"/>
              </a:spcBef>
              <a:defRPr sz="2200"/>
            </a:pPr>
            <a:r>
              <a:t>Q: How to decrease default sonarqube quality gate?</a:t>
            </a:r>
          </a:p>
          <a:p>
            <a:pPr defTabSz="321310">
              <a:spcBef>
                <a:spcPts val="1800"/>
              </a:spcBef>
              <a:defRPr sz="2200"/>
            </a:pPr>
            <a:r>
              <a:t>A: No. You can only increase your coverage rate by add more unit test or excluded some folders.</a:t>
            </a:r>
          </a:p>
        </p:txBody>
      </p:sp>
      <p:sp>
        <p:nvSpPr>
          <p:cNvPr id="175" name="Continuous Integ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defRPr spc="-308" sz="7700"/>
            </a:lvl1pPr>
          </a:lstStyle>
          <a:p>
            <a:pPr/>
            <a:r>
              <a:t>Continuous Integration</a:t>
            </a:r>
          </a:p>
        </p:txBody>
      </p:sp>
      <p:sp>
        <p:nvSpPr>
          <p:cNvPr id="176" name="Sonarqube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Sonarqube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prism dir="r" isContent="0" isInverted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blackduck scan.jpeg" descr="blackduck scan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6636" t="8810" r="54676" b="42"/>
          <a:stretch>
            <a:fillRect/>
          </a:stretch>
        </p:blipFill>
        <p:spPr>
          <a:xfrm>
            <a:off x="14034291" y="0"/>
            <a:ext cx="10349536" cy="13715999"/>
          </a:xfrm>
          <a:prstGeom prst="rect">
            <a:avLst/>
          </a:prstGeom>
        </p:spPr>
      </p:pic>
      <p:sp>
        <p:nvSpPr>
          <p:cNvPr id="179" name="Q: BD Instances and Usage A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08254">
              <a:spcBef>
                <a:spcPts val="2800"/>
              </a:spcBef>
              <a:defRPr sz="3480"/>
            </a:pPr>
            <a:r>
              <a:t>Q: BD Instances and Usage</a:t>
            </a:r>
            <a:br/>
            <a:r>
              <a:t>A: </a:t>
            </a:r>
          </a:p>
          <a:p>
            <a:pPr marL="198881" indent="-198881" defTabSz="508254">
              <a:spcBef>
                <a:spcPts val="2800"/>
              </a:spcBef>
              <a:buSzPct val="100000"/>
              <a:buChar char="•"/>
              <a:defRPr sz="3480"/>
            </a:pPr>
            <a:r>
              <a:t> 01c —&gt; Check Version. Yo used it for bd scan</a:t>
            </a:r>
          </a:p>
          <a:p>
            <a:pPr marL="198881" indent="-198881" defTabSz="508254">
              <a:spcBef>
                <a:spcPts val="2800"/>
              </a:spcBef>
              <a:buSzPct val="100000"/>
              <a:buChar char="•"/>
              <a:defRPr sz="3480"/>
            </a:pPr>
            <a:r>
              <a:t> 01lw —&gt; Manifest Scan of LightSpeed pipelines</a:t>
            </a:r>
          </a:p>
          <a:p>
            <a:pPr marL="198881" indent="-198881" defTabSz="508254">
              <a:spcBef>
                <a:spcPts val="2800"/>
              </a:spcBef>
              <a:buSzPct val="100000"/>
              <a:buChar char="•"/>
              <a:defRPr sz="3480"/>
            </a:pPr>
            <a:r>
              <a:t> 17P —&gt; Manifest Scan. Gradle&amp;Maven plugin used it</a:t>
            </a:r>
          </a:p>
          <a:p>
            <a:pPr marL="198881" indent="-198881" defTabSz="508254">
              <a:spcBef>
                <a:spcPts val="2800"/>
              </a:spcBef>
              <a:buSzPct val="100000"/>
              <a:buChar char="•"/>
              <a:defRPr sz="3480"/>
            </a:pPr>
            <a:r>
              <a:t> 01 —&gt; Signature Scan. Only serves for production deployment and it only can be triggered by Udeploy.</a:t>
            </a:r>
          </a:p>
        </p:txBody>
      </p:sp>
      <p:sp>
        <p:nvSpPr>
          <p:cNvPr id="180" name="Continuous Integ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defRPr spc="-308" sz="7700"/>
            </a:lvl1pPr>
          </a:lstStyle>
          <a:p>
            <a:pPr/>
            <a:r>
              <a:t>Continuous Integration</a:t>
            </a:r>
          </a:p>
        </p:txBody>
      </p:sp>
      <p:sp>
        <p:nvSpPr>
          <p:cNvPr id="181" name="Blackduck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Blackduck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prism dir="r" isContent="0" isInverted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DevOps_06.png" descr="DevOps_06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034290" y="886440"/>
            <a:ext cx="10349536" cy="11943119"/>
          </a:xfrm>
          <a:prstGeom prst="rect">
            <a:avLst/>
          </a:prstGeom>
        </p:spPr>
      </p:pic>
      <p:sp>
        <p:nvSpPr>
          <p:cNvPr id="184" name="Q: How we can get LS artifactory key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368045">
              <a:spcBef>
                <a:spcPts val="2000"/>
              </a:spcBef>
              <a:defRPr sz="2520"/>
            </a:pPr>
            <a:r>
              <a:t>Q: How we can get LS artifactory key?</a:t>
            </a:r>
          </a:p>
          <a:p>
            <a:pPr defTabSz="368045">
              <a:spcBef>
                <a:spcPts val="2000"/>
              </a:spcBef>
              <a:defRPr sz="2520"/>
            </a:pPr>
            <a:r>
              <a:t>A: Find .npmrc, gradle.properties, pip.ini,… in agent pod</a:t>
            </a:r>
          </a:p>
          <a:p>
            <a:pPr defTabSz="368045">
              <a:spcBef>
                <a:spcPts val="2000"/>
              </a:spcBef>
              <a:defRPr sz="2520"/>
            </a:pPr>
          </a:p>
          <a:p>
            <a:pPr defTabSz="368045">
              <a:spcBef>
                <a:spcPts val="2000"/>
              </a:spcBef>
              <a:defRPr sz="2520"/>
            </a:pPr>
            <a:r>
              <a:t>Q: What to do if you get a 404 error when trying to download content from the EAR</a:t>
            </a:r>
          </a:p>
          <a:p>
            <a:pPr defTabSz="368045">
              <a:spcBef>
                <a:spcPts val="2000"/>
              </a:spcBef>
              <a:defRPr sz="2520"/>
            </a:pPr>
            <a:r>
              <a:t>A: Wait for 1 hour and try again. If it doesn’t work, please contact Artifactory Support. </a:t>
            </a:r>
          </a:p>
          <a:p>
            <a:pPr defTabSz="368045">
              <a:spcBef>
                <a:spcPts val="2000"/>
              </a:spcBef>
              <a:defRPr sz="2520"/>
            </a:pPr>
          </a:p>
          <a:p>
            <a:pPr defTabSz="368045">
              <a:spcBef>
                <a:spcPts val="2000"/>
              </a:spcBef>
              <a:defRPr sz="2520"/>
            </a:pPr>
            <a:r>
              <a:t>Q: How do we move artifacts in artifactory from one repository to another?</a:t>
            </a:r>
            <a:br/>
            <a:r>
              <a:t>A: we can call ‘curl post’ to do it. But it only works for dev repository. Be careful about the virtual repository relationship.</a:t>
            </a:r>
          </a:p>
        </p:txBody>
      </p:sp>
      <p:sp>
        <p:nvSpPr>
          <p:cNvPr id="185" name="Continuous Integ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defRPr spc="-308" sz="7700"/>
            </a:lvl1pPr>
          </a:lstStyle>
          <a:p>
            <a:pPr/>
            <a:r>
              <a:t>Continuous Integration</a:t>
            </a:r>
          </a:p>
        </p:txBody>
      </p:sp>
      <p:sp>
        <p:nvSpPr>
          <p:cNvPr id="186" name="Artifactory (EAR)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Artifactory (EAR)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prism dir="r" isContent="0" isInverted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ontinuous Deploy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Continuous Deployment</a:t>
            </a:r>
          </a:p>
        </p:txBody>
      </p:sp>
      <p:pic>
        <p:nvPicPr>
          <p:cNvPr id="189" name="Screen Shot 2022-09-05 at 23.07.16.png" descr="Screen Shot 2022-09-05 at 23.07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874" y="3368977"/>
            <a:ext cx="21030252" cy="99898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prism dir="r" isContent="0" isInverted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Q: How to update OpenShift username and password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08254">
              <a:spcBef>
                <a:spcPts val="2800"/>
              </a:spcBef>
              <a:defRPr sz="3480"/>
            </a:pPr>
            <a:r>
              <a:t>Q: How to update OpenShift username and password?</a:t>
            </a:r>
          </a:p>
          <a:p>
            <a:pPr defTabSz="508254">
              <a:spcBef>
                <a:spcPts val="2800"/>
              </a:spcBef>
              <a:defRPr sz="3480"/>
            </a:pPr>
            <a:r>
              <a:t>A: Go to environment configuration. Update OPENSHIFT_USER &amp; OPENSHIFT_PASSWORD (password need to check `secure`)</a:t>
            </a:r>
          </a:p>
          <a:p>
            <a:pPr defTabSz="508254">
              <a:spcBef>
                <a:spcPts val="2800"/>
              </a:spcBef>
              <a:defRPr sz="3480"/>
            </a:pPr>
          </a:p>
          <a:p>
            <a:pPr defTabSz="508254">
              <a:spcBef>
                <a:spcPts val="2800"/>
              </a:spcBef>
              <a:defRPr sz="3480"/>
            </a:pPr>
            <a:r>
              <a:t>Q: What else can deploy did?</a:t>
            </a:r>
          </a:p>
          <a:p>
            <a:pPr defTabSz="508254">
              <a:spcBef>
                <a:spcPts val="2800"/>
              </a:spcBef>
              <a:defRPr sz="3480"/>
            </a:pPr>
            <a:r>
              <a:t>A: it can help you run shell script. For example, we can promote docker image by component process</a:t>
            </a:r>
          </a:p>
        </p:txBody>
      </p:sp>
      <p:sp>
        <p:nvSpPr>
          <p:cNvPr id="192" name="Continuous Deploy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defRPr spc="-308" sz="7700"/>
            </a:lvl1pPr>
          </a:lstStyle>
          <a:p>
            <a:pPr/>
            <a:r>
              <a:t>Continuous Deployment</a:t>
            </a:r>
          </a:p>
        </p:txBody>
      </p:sp>
      <p:sp>
        <p:nvSpPr>
          <p:cNvPr id="193" name="Udeploy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Udeploy</a:t>
            </a:r>
          </a:p>
        </p:txBody>
      </p:sp>
      <p:sp>
        <p:nvSpPr>
          <p:cNvPr id="194" name="Rectangle"/>
          <p:cNvSpPr/>
          <p:nvPr/>
        </p:nvSpPr>
        <p:spPr>
          <a:xfrm>
            <a:off x="13939285" y="3022"/>
            <a:ext cx="10713017" cy="1370995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56833" y="-215560"/>
            <a:ext cx="2743854" cy="151322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Application"/>
          <p:cNvSpPr/>
          <p:nvPr/>
        </p:nvSpPr>
        <p:spPr>
          <a:xfrm>
            <a:off x="14269048" y="904890"/>
            <a:ext cx="9878959" cy="119062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lnSpc>
                <a:spcPct val="100000"/>
              </a:lnSpc>
              <a:spcBef>
                <a:spcPts val="3300"/>
              </a:spcBef>
              <a:tabLst/>
              <a:defRPr spc="-72" sz="36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Application</a:t>
            </a:r>
          </a:p>
        </p:txBody>
      </p:sp>
      <p:sp>
        <p:nvSpPr>
          <p:cNvPr id="197" name="Environments"/>
          <p:cNvSpPr/>
          <p:nvPr/>
        </p:nvSpPr>
        <p:spPr>
          <a:xfrm>
            <a:off x="14540616" y="2618099"/>
            <a:ext cx="8931804" cy="1725947"/>
          </a:xfrm>
          <a:prstGeom prst="roundRect">
            <a:avLst>
              <a:gd name="adj" fmla="val 11037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lnSpc>
                <a:spcPct val="100000"/>
              </a:lnSpc>
              <a:spcBef>
                <a:spcPts val="0"/>
              </a:spcBef>
              <a:tabLst/>
              <a:defRPr spc="-59" sz="3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Environments</a:t>
            </a:r>
          </a:p>
        </p:txBody>
      </p:sp>
      <p:sp>
        <p:nvSpPr>
          <p:cNvPr id="198" name="Components"/>
          <p:cNvSpPr/>
          <p:nvPr/>
        </p:nvSpPr>
        <p:spPr>
          <a:xfrm>
            <a:off x="14540616" y="5728326"/>
            <a:ext cx="8931804" cy="1725948"/>
          </a:xfrm>
          <a:prstGeom prst="roundRect">
            <a:avLst>
              <a:gd name="adj" fmla="val 11037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lnSpc>
                <a:spcPct val="100000"/>
              </a:lnSpc>
              <a:spcBef>
                <a:spcPts val="3300"/>
              </a:spcBef>
              <a:tabLst/>
              <a:defRPr spc="-59" sz="30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Components</a:t>
            </a:r>
          </a:p>
        </p:txBody>
      </p:sp>
      <p:sp>
        <p:nvSpPr>
          <p:cNvPr id="199" name="Process"/>
          <p:cNvSpPr/>
          <p:nvPr/>
        </p:nvSpPr>
        <p:spPr>
          <a:xfrm>
            <a:off x="14944635" y="6617011"/>
            <a:ext cx="8931803" cy="1725948"/>
          </a:xfrm>
          <a:prstGeom prst="roundRect">
            <a:avLst>
              <a:gd name="adj" fmla="val 11037"/>
            </a:avLst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lnSpc>
                <a:spcPct val="100000"/>
              </a:lnSpc>
              <a:spcBef>
                <a:spcPts val="3300"/>
              </a:spcBef>
              <a:tabLst/>
              <a:defRPr spc="-59" sz="30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Process</a:t>
            </a:r>
          </a:p>
        </p:txBody>
      </p:sp>
      <p:sp>
        <p:nvSpPr>
          <p:cNvPr id="200" name="Template"/>
          <p:cNvSpPr/>
          <p:nvPr/>
        </p:nvSpPr>
        <p:spPr>
          <a:xfrm>
            <a:off x="14540616" y="9371954"/>
            <a:ext cx="8931804" cy="1725947"/>
          </a:xfrm>
          <a:prstGeom prst="roundRect">
            <a:avLst>
              <a:gd name="adj" fmla="val 11037"/>
            </a:avLst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lnSpc>
                <a:spcPct val="100000"/>
              </a:lnSpc>
              <a:spcBef>
                <a:spcPts val="3300"/>
              </a:spcBef>
              <a:tabLst/>
              <a:defRPr spc="-59" sz="30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Template</a:t>
            </a:r>
          </a:p>
        </p:txBody>
      </p:sp>
      <p:sp>
        <p:nvSpPr>
          <p:cNvPr id="201" name="…."/>
          <p:cNvSpPr txBox="1"/>
          <p:nvPr/>
        </p:nvSpPr>
        <p:spPr>
          <a:xfrm>
            <a:off x="18975164" y="11881469"/>
            <a:ext cx="466726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29" sz="3000"/>
            </a:lvl1pPr>
          </a:lstStyle>
          <a:p>
            <a:pPr/>
            <a:r>
              <a:t>….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0" isInverted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Q: Must know knowledge points A: DC, RC, POD, SERVICE, ROUT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spcBef>
                <a:spcPts val="2500"/>
              </a:spcBef>
              <a:defRPr sz="3120"/>
            </a:pPr>
            <a:r>
              <a:t>Q: Must know knowledge points</a:t>
            </a:r>
            <a:br/>
            <a:r>
              <a:t>A: DC, RC, POD, SERVICE, ROUTE</a:t>
            </a:r>
          </a:p>
          <a:p>
            <a:pPr defTabSz="455675">
              <a:spcBef>
                <a:spcPts val="2500"/>
              </a:spcBef>
              <a:defRPr sz="3120"/>
            </a:pPr>
          </a:p>
          <a:p>
            <a:pPr defTabSz="455675">
              <a:spcBef>
                <a:spcPts val="2500"/>
              </a:spcBef>
              <a:defRPr sz="3120"/>
            </a:pPr>
            <a:r>
              <a:t>Q: What if the pod has an error state?</a:t>
            </a:r>
          </a:p>
          <a:p>
            <a:pPr defTabSz="455675">
              <a:spcBef>
                <a:spcPts val="2500"/>
              </a:spcBef>
              <a:defRPr sz="3120"/>
            </a:pPr>
            <a:r>
              <a:t>A: Check pod event first, log next, application code in the end. </a:t>
            </a:r>
          </a:p>
          <a:p>
            <a:pPr defTabSz="455675">
              <a:spcBef>
                <a:spcPts val="2500"/>
              </a:spcBef>
              <a:defRPr sz="3120"/>
            </a:pPr>
          </a:p>
          <a:p>
            <a:pPr defTabSz="455675">
              <a:spcBef>
                <a:spcPts val="2500"/>
              </a:spcBef>
              <a:defRPr sz="3120"/>
            </a:pPr>
            <a:r>
              <a:t>Q: How can we debug a pod in OpenShift?</a:t>
            </a:r>
          </a:p>
          <a:p>
            <a:pPr defTabSz="455675">
              <a:spcBef>
                <a:spcPts val="2500"/>
              </a:spcBef>
              <a:defRPr sz="3120"/>
            </a:pPr>
            <a:r>
              <a:t>A: run `oc debug`</a:t>
            </a:r>
          </a:p>
        </p:txBody>
      </p:sp>
      <p:sp>
        <p:nvSpPr>
          <p:cNvPr id="204" name="Continuous Deploy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defRPr spc="-308" sz="7700"/>
            </a:lvl1pPr>
          </a:lstStyle>
          <a:p>
            <a:pPr/>
            <a:r>
              <a:t>Continuous Deployment</a:t>
            </a:r>
          </a:p>
        </p:txBody>
      </p:sp>
      <p:sp>
        <p:nvSpPr>
          <p:cNvPr id="205" name="Openshift"/>
          <p:cNvSpPr txBox="1"/>
          <p:nvPr/>
        </p:nvSpPr>
        <p:spPr>
          <a:xfrm>
            <a:off x="1295400" y="4092575"/>
            <a:ext cx="11442701" cy="678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566674">
              <a:lnSpc>
                <a:spcPct val="100000"/>
              </a:lnSpc>
              <a:spcBef>
                <a:spcPts val="0"/>
              </a:spcBef>
              <a:tabLst/>
              <a:defRPr cap="all" spc="-101" sz="3395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Openshift</a:t>
            </a:r>
          </a:p>
        </p:txBody>
      </p:sp>
      <p:sp>
        <p:nvSpPr>
          <p:cNvPr id="206" name="Rectangle"/>
          <p:cNvSpPr/>
          <p:nvPr/>
        </p:nvSpPr>
        <p:spPr>
          <a:xfrm>
            <a:off x="14300544" y="-31814"/>
            <a:ext cx="10114889" cy="1377962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pic>
        <p:nvPicPr>
          <p:cNvPr id="207" name="OpenShift_Network_Full.png" descr="OpenShift_Network_Fu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46060" y="60949"/>
            <a:ext cx="9522901" cy="5596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OpenShift_network.png" descr="OpenShift_netwo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46060" y="6017843"/>
            <a:ext cx="9522901" cy="3050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OpenShift_LF.png" descr="OpenShift_LF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78632" y="9429390"/>
            <a:ext cx="9457756" cy="3979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prism dir="r" isContent="0" isInverted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What is DevOps for me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594360">
              <a:defRPr spc="-322" sz="16128"/>
            </a:lvl1pPr>
          </a:lstStyle>
          <a:p>
            <a:pPr/>
            <a:r>
              <a:t>What is DevOps for me?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prism dir="r" isContent="0" isInverted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